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74" r:id="rId2"/>
    <p:sldId id="324" r:id="rId3"/>
    <p:sldId id="327" r:id="rId4"/>
    <p:sldId id="328" r:id="rId5"/>
    <p:sldId id="329" r:id="rId6"/>
    <p:sldId id="330" r:id="rId7"/>
    <p:sldId id="331" r:id="rId8"/>
    <p:sldId id="332" r:id="rId9"/>
    <p:sldId id="336" r:id="rId10"/>
    <p:sldId id="333" r:id="rId11"/>
    <p:sldId id="337" r:id="rId12"/>
    <p:sldId id="334" r:id="rId13"/>
    <p:sldId id="335" r:id="rId14"/>
    <p:sldId id="339" r:id="rId15"/>
    <p:sldId id="338" r:id="rId16"/>
    <p:sldId id="326" r:id="rId17"/>
  </p:sldIdLst>
  <p:sldSz cx="9144000" cy="5143500" type="screen16x9"/>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3950"/>
    <a:srgbClr val="49A942"/>
    <a:srgbClr val="8A7967"/>
    <a:srgbClr val="9F218B"/>
    <a:srgbClr val="F58220"/>
    <a:srgbClr val="E9E3DC"/>
    <a:srgbClr val="009DDC"/>
    <a:srgbClr val="D5E04E"/>
    <a:srgbClr val="F4F3AE"/>
    <a:srgbClr val="4900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94660"/>
  </p:normalViewPr>
  <p:slideViewPr>
    <p:cSldViewPr>
      <p:cViewPr varScale="1">
        <p:scale>
          <a:sx n="86" d="100"/>
          <a:sy n="86" d="100"/>
        </p:scale>
        <p:origin x="740" y="52"/>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7374" cy="470072"/>
          </a:xfrm>
          <a:prstGeom prst="rect">
            <a:avLst/>
          </a:prstGeom>
        </p:spPr>
        <p:txBody>
          <a:bodyPr vert="horz" lIns="92181" tIns="46090" rIns="92181" bIns="46090" rtlCol="0"/>
          <a:lstStyle>
            <a:lvl1pPr algn="l">
              <a:defRPr sz="1200"/>
            </a:lvl1pPr>
          </a:lstStyle>
          <a:p>
            <a:endParaRPr lang="en-US"/>
          </a:p>
        </p:txBody>
      </p:sp>
      <p:sp>
        <p:nvSpPr>
          <p:cNvPr id="3" name="Date Placeholder 2"/>
          <p:cNvSpPr>
            <a:spLocks noGrp="1"/>
          </p:cNvSpPr>
          <p:nvPr>
            <p:ph type="dt" sz="quarter" idx="1"/>
          </p:nvPr>
        </p:nvSpPr>
        <p:spPr>
          <a:xfrm>
            <a:off x="4008100" y="1"/>
            <a:ext cx="3067374" cy="470072"/>
          </a:xfrm>
          <a:prstGeom prst="rect">
            <a:avLst/>
          </a:prstGeom>
        </p:spPr>
        <p:txBody>
          <a:bodyPr vert="horz" lIns="92181" tIns="46090" rIns="92181" bIns="46090" rtlCol="0"/>
          <a:lstStyle>
            <a:lvl1pPr algn="r">
              <a:defRPr sz="1200"/>
            </a:lvl1pPr>
          </a:lstStyle>
          <a:p>
            <a:fld id="{B2B5D6C2-030E-49CB-9F9E-F06372D24522}" type="datetimeFigureOut">
              <a:rPr lang="en-US" smtClean="0"/>
              <a:t>8/27/2020</a:t>
            </a:fld>
            <a:endParaRPr lang="en-US"/>
          </a:p>
        </p:txBody>
      </p:sp>
      <p:sp>
        <p:nvSpPr>
          <p:cNvPr id="4" name="Footer Placeholder 3"/>
          <p:cNvSpPr>
            <a:spLocks noGrp="1"/>
          </p:cNvSpPr>
          <p:nvPr>
            <p:ph type="ftr" sz="quarter" idx="2"/>
          </p:nvPr>
        </p:nvSpPr>
        <p:spPr>
          <a:xfrm>
            <a:off x="0" y="8893003"/>
            <a:ext cx="3067374" cy="470072"/>
          </a:xfrm>
          <a:prstGeom prst="rect">
            <a:avLst/>
          </a:prstGeom>
        </p:spPr>
        <p:txBody>
          <a:bodyPr vert="horz" lIns="92181" tIns="46090" rIns="92181" bIns="46090" rtlCol="0" anchor="b"/>
          <a:lstStyle>
            <a:lvl1pPr algn="l">
              <a:defRPr sz="1200"/>
            </a:lvl1pPr>
          </a:lstStyle>
          <a:p>
            <a:endParaRPr lang="en-US"/>
          </a:p>
        </p:txBody>
      </p:sp>
      <p:sp>
        <p:nvSpPr>
          <p:cNvPr id="5" name="Slide Number Placeholder 4"/>
          <p:cNvSpPr>
            <a:spLocks noGrp="1"/>
          </p:cNvSpPr>
          <p:nvPr>
            <p:ph type="sldNum" sz="quarter" idx="3"/>
          </p:nvPr>
        </p:nvSpPr>
        <p:spPr>
          <a:xfrm>
            <a:off x="4008100" y="8893003"/>
            <a:ext cx="3067374" cy="470072"/>
          </a:xfrm>
          <a:prstGeom prst="rect">
            <a:avLst/>
          </a:prstGeom>
        </p:spPr>
        <p:txBody>
          <a:bodyPr vert="horz" lIns="92181" tIns="46090" rIns="92181" bIns="46090" rtlCol="0" anchor="b"/>
          <a:lstStyle>
            <a:lvl1pPr algn="r">
              <a:defRPr sz="1200"/>
            </a:lvl1pPr>
          </a:lstStyle>
          <a:p>
            <a:fld id="{31AE2783-9400-4006-AE8D-B558BBA31D3B}" type="slidenum">
              <a:rPr lang="en-US" smtClean="0"/>
              <a:t>‹#›</a:t>
            </a:fld>
            <a:endParaRPr lang="en-US"/>
          </a:p>
        </p:txBody>
      </p:sp>
    </p:spTree>
    <p:extLst>
      <p:ext uri="{BB962C8B-B14F-4D97-AF65-F5344CB8AC3E}">
        <p14:creationId xmlns:p14="http://schemas.microsoft.com/office/powerpoint/2010/main" val="3503535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2" tIns="46966" rIns="93932" bIns="46966"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2" tIns="46966" rIns="93932" bIns="46966" rtlCol="0"/>
          <a:lstStyle>
            <a:lvl1pPr algn="r">
              <a:defRPr sz="1200"/>
            </a:lvl1pPr>
          </a:lstStyle>
          <a:p>
            <a:fld id="{3CFDB614-0F58-445A-9124-7B122F212262}" type="datetimeFigureOut">
              <a:rPr lang="en-US" smtClean="0"/>
              <a:t>8/27/2020</a:t>
            </a:fld>
            <a:endParaRPr lang="en-US"/>
          </a:p>
        </p:txBody>
      </p:sp>
      <p:sp>
        <p:nvSpPr>
          <p:cNvPr id="4" name="Slide Image Placeholder 3"/>
          <p:cNvSpPr>
            <a:spLocks noGrp="1" noRot="1" noChangeAspect="1"/>
          </p:cNvSpPr>
          <p:nvPr>
            <p:ph type="sldImg" idx="2"/>
          </p:nvPr>
        </p:nvSpPr>
        <p:spPr>
          <a:xfrm>
            <a:off x="417513" y="701675"/>
            <a:ext cx="6242050" cy="3511550"/>
          </a:xfrm>
          <a:prstGeom prst="rect">
            <a:avLst/>
          </a:prstGeom>
          <a:noFill/>
          <a:ln w="12700">
            <a:solidFill>
              <a:prstClr val="black"/>
            </a:solidFill>
          </a:ln>
        </p:spPr>
        <p:txBody>
          <a:bodyPr vert="horz" lIns="93932" tIns="46966" rIns="93932" bIns="46966"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2" tIns="46966" rIns="93932" bIns="4696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7"/>
            <a:ext cx="3066733" cy="468154"/>
          </a:xfrm>
          <a:prstGeom prst="rect">
            <a:avLst/>
          </a:prstGeom>
        </p:spPr>
        <p:txBody>
          <a:bodyPr vert="horz" lIns="93932" tIns="46966" rIns="93932" bIns="46966"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8154"/>
          </a:xfrm>
          <a:prstGeom prst="rect">
            <a:avLst/>
          </a:prstGeom>
        </p:spPr>
        <p:txBody>
          <a:bodyPr vert="horz" lIns="93932" tIns="46966" rIns="93932" bIns="46966" rtlCol="0" anchor="b"/>
          <a:lstStyle>
            <a:lvl1pPr algn="r">
              <a:defRPr sz="1200"/>
            </a:lvl1pPr>
          </a:lstStyle>
          <a:p>
            <a:fld id="{794DB56A-9CD2-4395-BA70-A3162FBE7586}" type="slidenum">
              <a:rPr lang="en-US" smtClean="0"/>
              <a:t>‹#›</a:t>
            </a:fld>
            <a:endParaRPr lang="en-US"/>
          </a:p>
        </p:txBody>
      </p:sp>
    </p:spTree>
    <p:extLst>
      <p:ext uri="{BB962C8B-B14F-4D97-AF65-F5344CB8AC3E}">
        <p14:creationId xmlns:p14="http://schemas.microsoft.com/office/powerpoint/2010/main" val="3702267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E965B1-854F-4709-B904-53D2852F1600}" type="slidenum">
              <a:rPr lang="en-US" smtClean="0"/>
              <a:t>1</a:t>
            </a:fld>
            <a:endParaRPr lang="en-US"/>
          </a:p>
        </p:txBody>
      </p:sp>
    </p:spTree>
    <p:extLst>
      <p:ext uri="{BB962C8B-B14F-4D97-AF65-F5344CB8AC3E}">
        <p14:creationId xmlns:p14="http://schemas.microsoft.com/office/powerpoint/2010/main" val="832773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4DB56A-9CD2-4395-BA70-A3162FBE7586}" type="slidenum">
              <a:rPr lang="en-US" smtClean="0"/>
              <a:t>2</a:t>
            </a:fld>
            <a:endParaRPr lang="en-US"/>
          </a:p>
        </p:txBody>
      </p:sp>
    </p:spTree>
    <p:extLst>
      <p:ext uri="{BB962C8B-B14F-4D97-AF65-F5344CB8AC3E}">
        <p14:creationId xmlns:p14="http://schemas.microsoft.com/office/powerpoint/2010/main" val="3037819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E965B1-854F-4709-B904-53D2852F1600}" type="slidenum">
              <a:rPr lang="en-US" smtClean="0"/>
              <a:t>16</a:t>
            </a:fld>
            <a:endParaRPr lang="en-US"/>
          </a:p>
        </p:txBody>
      </p:sp>
    </p:spTree>
    <p:extLst>
      <p:ext uri="{BB962C8B-B14F-4D97-AF65-F5344CB8AC3E}">
        <p14:creationId xmlns:p14="http://schemas.microsoft.com/office/powerpoint/2010/main" val="6122716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91000" y="2574131"/>
            <a:ext cx="4267200" cy="1102519"/>
          </a:xfrm>
        </p:spPr>
        <p:txBody>
          <a:bodyPr>
            <a:normAutofit/>
          </a:bodyPr>
          <a:lstStyle>
            <a:lvl1pPr algn="l">
              <a:defRPr sz="3200">
                <a:solidFill>
                  <a:srgbClr val="023950"/>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191000" y="3600450"/>
            <a:ext cx="3581400" cy="876300"/>
          </a:xfrm>
        </p:spPr>
        <p:txBody>
          <a:bodyPr>
            <a:normAutofit/>
          </a:bodyPr>
          <a:lstStyle>
            <a:lvl1pPr marL="0" indent="0" algn="l">
              <a:buNone/>
              <a:defRPr sz="2400">
                <a:solidFill>
                  <a:schemeClr val="accent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1C74D90-8036-48C8-8766-3BE2FBCFCF7F}" type="datetimeFigureOut">
              <a:rPr lang="en-US" smtClean="0"/>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EC494-ED3A-4467-B3A1-0273349145BF}" type="slidenum">
              <a:rPr lang="en-US" smtClean="0"/>
              <a:t>‹#›</a:t>
            </a:fld>
            <a:endParaRPr lang="en-US"/>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3400" y="666750"/>
            <a:ext cx="6583680" cy="1767840"/>
          </a:xfrm>
          <a:prstGeom prst="rect">
            <a:avLst/>
          </a:prstGeom>
        </p:spPr>
      </p:pic>
      <p:cxnSp>
        <p:nvCxnSpPr>
          <p:cNvPr id="15" name="Straight Connector 14"/>
          <p:cNvCxnSpPr/>
          <p:nvPr userDrawn="1"/>
        </p:nvCxnSpPr>
        <p:spPr>
          <a:xfrm>
            <a:off x="2895600" y="2266950"/>
            <a:ext cx="51816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132776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C74D90-8036-48C8-8766-3BE2FBCFCF7F}" type="datetimeFigureOut">
              <a:rPr lang="en-US" smtClean="0"/>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EC494-ED3A-4467-B3A1-0273349145BF}"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8" name="Straight Connector 7"/>
          <p:cNvCxnSpPr/>
          <p:nvPr userDrawn="1"/>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915163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C74D90-8036-48C8-8766-3BE2FBCFCF7F}" type="datetimeFigureOut">
              <a:rPr lang="en-US" smtClean="0"/>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EC494-ED3A-4467-B3A1-0273349145BF}"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8" name="Straight Connector 7"/>
          <p:cNvCxnSpPr/>
          <p:nvPr userDrawn="1"/>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793162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C74D90-8036-48C8-8766-3BE2FBCFCF7F}" type="datetimeFigureOut">
              <a:rPr lang="en-US" smtClean="0"/>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EC494-ED3A-4467-B3A1-0273349145BF}"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8" name="Straight Connector 7"/>
          <p:cNvCxnSpPr/>
          <p:nvPr userDrawn="1"/>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209685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1C74D90-8036-48C8-8766-3BE2FBCFCF7F}" type="datetimeFigureOut">
              <a:rPr lang="en-US" smtClean="0"/>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EC494-ED3A-4467-B3A1-0273349145BF}" type="slidenum">
              <a:rPr lang="en-US" smtClean="0"/>
              <a:t>‹#›</a:t>
            </a:fld>
            <a:endParaRPr lang="en-US"/>
          </a:p>
        </p:txBody>
      </p:sp>
      <p:sp>
        <p:nvSpPr>
          <p:cNvPr id="9" name="Title 1"/>
          <p:cNvSpPr>
            <a:spLocks noGrp="1"/>
          </p:cNvSpPr>
          <p:nvPr>
            <p:ph type="ctrTitle"/>
          </p:nvPr>
        </p:nvSpPr>
        <p:spPr>
          <a:xfrm>
            <a:off x="4191000" y="2917031"/>
            <a:ext cx="4267200" cy="1102519"/>
          </a:xfrm>
        </p:spPr>
        <p:txBody>
          <a:bodyPr>
            <a:normAutofit/>
          </a:bodyPr>
          <a:lstStyle>
            <a:lvl1pPr algn="l">
              <a:defRPr sz="3200"/>
            </a:lvl1pPr>
          </a:lstStyle>
          <a:p>
            <a:r>
              <a:rPr lang="en-US" smtClean="0"/>
              <a:t>Click to edit Master title style</a:t>
            </a:r>
            <a:endParaRPr lang="en-US" dirty="0"/>
          </a:p>
        </p:txBody>
      </p:sp>
      <p:sp>
        <p:nvSpPr>
          <p:cNvPr id="10" name="Subtitle 2"/>
          <p:cNvSpPr>
            <a:spLocks noGrp="1"/>
          </p:cNvSpPr>
          <p:nvPr>
            <p:ph type="subTitle" idx="1"/>
          </p:nvPr>
        </p:nvSpPr>
        <p:spPr>
          <a:xfrm>
            <a:off x="4191000" y="3943350"/>
            <a:ext cx="3581400" cy="876300"/>
          </a:xfrm>
        </p:spPr>
        <p:txBody>
          <a:bodyPr>
            <a:normAutofit/>
          </a:bodyPr>
          <a:lstStyle>
            <a:lvl1pPr marL="0" indent="0" algn="l">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3400" y="666750"/>
            <a:ext cx="6583680" cy="1767840"/>
          </a:xfrm>
          <a:prstGeom prst="rect">
            <a:avLst/>
          </a:prstGeom>
        </p:spPr>
      </p:pic>
    </p:spTree>
    <p:extLst>
      <p:ext uri="{BB962C8B-B14F-4D97-AF65-F5344CB8AC3E}">
        <p14:creationId xmlns:p14="http://schemas.microsoft.com/office/powerpoint/2010/main" val="306632556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C74D90-8036-48C8-8766-3BE2FBCFCF7F}" type="datetimeFigureOut">
              <a:rPr lang="en-US" smtClean="0"/>
              <a:t>8/27/2020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2EC494-ED3A-4467-B3A1-0273349145BF}"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9" name="Straight Connector 8"/>
          <p:cNvCxnSpPr/>
          <p:nvPr userDrawn="1"/>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200283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C74D90-8036-48C8-8766-3BE2FBCFCF7F}" type="datetimeFigureOut">
              <a:rPr lang="en-US" smtClean="0"/>
              <a:t>8/27/2020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2EC494-ED3A-4467-B3A1-0273349145BF}"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11" name="Straight Connector 10"/>
          <p:cNvCxnSpPr/>
          <p:nvPr userDrawn="1"/>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361493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C74D90-8036-48C8-8766-3BE2FBCFCF7F}" type="datetimeFigureOut">
              <a:rPr lang="en-US" smtClean="0"/>
              <a:t>8/27/2020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2EC494-ED3A-4467-B3A1-0273349145BF}" type="slidenum">
              <a:rPr lang="en-US" smtClean="0"/>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7" name="Straight Connector 6"/>
          <p:cNvCxnSpPr/>
          <p:nvPr userDrawn="1"/>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049299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C74D90-8036-48C8-8766-3BE2FBCFCF7F}" type="datetimeFigureOut">
              <a:rPr lang="en-US" smtClean="0"/>
              <a:t>8/27/2020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2EC494-ED3A-4467-B3A1-0273349145BF}" type="slidenum">
              <a:rPr lang="en-US" smtClean="0"/>
              <a:t>‹#›</a:t>
            </a:fld>
            <a:endParaRPr lang="en-US"/>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6" name="Straight Connector 5"/>
          <p:cNvCxnSpPr/>
          <p:nvPr userDrawn="1"/>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78455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C74D90-8036-48C8-8766-3BE2FBCFCF7F}" type="datetimeFigureOut">
              <a:rPr lang="en-US" smtClean="0"/>
              <a:t>8/27/2020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2EC494-ED3A-4467-B3A1-0273349145BF}"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9" name="Straight Connector 8"/>
          <p:cNvCxnSpPr/>
          <p:nvPr userDrawn="1"/>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031697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C74D90-8036-48C8-8766-3BE2FBCFCF7F}" type="datetimeFigureOut">
              <a:rPr lang="en-US" smtClean="0"/>
              <a:t>8/27/2020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2EC494-ED3A-4467-B3A1-0273349145BF}"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9" name="Straight Connector 8"/>
          <p:cNvCxnSpPr/>
          <p:nvPr userDrawn="1"/>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390066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1C74D90-8036-48C8-8766-3BE2FBCFCF7F}" type="datetimeFigureOut">
              <a:rPr lang="en-US" smtClean="0"/>
              <a:t>8/27/2020</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A32EC494-ED3A-4467-B3A1-0273349145BF}" type="slidenum">
              <a:rPr lang="en-US" smtClean="0"/>
              <a:t>‹#›</a:t>
            </a:fld>
            <a:endParaRPr lang="en-US"/>
          </a:p>
        </p:txBody>
      </p:sp>
      <p:pic>
        <p:nvPicPr>
          <p:cNvPr id="12" name="Picture 1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13" name="Straight Connector 12"/>
          <p:cNvCxnSpPr/>
          <p:nvPr/>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1263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3600" u="none" kern="1200">
          <a:solidFill>
            <a:srgbClr val="023950"/>
          </a:solidFill>
          <a:latin typeface="Century Gothic" panose="020B05020202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023950"/>
          </a:solidFill>
          <a:latin typeface="Century Gothic" panose="020B0502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023950"/>
          </a:solidFill>
          <a:latin typeface="Century Gothic" panose="020B0502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023950"/>
          </a:solidFill>
          <a:latin typeface="Century Gothic" panose="020B0502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023950"/>
          </a:solidFill>
          <a:latin typeface="Century Gothic" panose="020B0502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023950"/>
          </a:solidFill>
          <a:latin typeface="Century Gothic" panose="020B0502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91000" y="2724150"/>
            <a:ext cx="4267200" cy="1524000"/>
          </a:xfrm>
        </p:spPr>
        <p:txBody>
          <a:bodyPr>
            <a:noAutofit/>
          </a:bodyPr>
          <a:lstStyle/>
          <a:p>
            <a:r>
              <a:rPr lang="en-US" sz="2400" dirty="0" smtClean="0">
                <a:latin typeface="Garamond" panose="02020404030301010803" pitchFamily="18" charset="0"/>
              </a:rPr>
              <a:t>Title IX Advisor Training: Part I</a:t>
            </a:r>
            <a:br>
              <a:rPr lang="en-US" sz="2400" dirty="0" smtClean="0">
                <a:latin typeface="Garamond" panose="02020404030301010803" pitchFamily="18" charset="0"/>
              </a:rPr>
            </a:br>
            <a:r>
              <a:rPr lang="en-US" sz="2400" dirty="0" smtClean="0">
                <a:latin typeface="Garamond" panose="02020404030301010803" pitchFamily="18" charset="0"/>
              </a:rPr>
              <a:t/>
            </a:r>
            <a:br>
              <a:rPr lang="en-US" sz="2400" dirty="0" smtClean="0">
                <a:latin typeface="Garamond" panose="02020404030301010803" pitchFamily="18" charset="0"/>
              </a:rPr>
            </a:br>
            <a:r>
              <a:rPr lang="en-US" sz="1800" dirty="0" smtClean="0">
                <a:latin typeface="Garamond" panose="02020404030301010803" pitchFamily="18" charset="0"/>
              </a:rPr>
              <a:t>Josh McKoon</a:t>
            </a:r>
            <a:br>
              <a:rPr lang="en-US" sz="1800" dirty="0" smtClean="0">
                <a:latin typeface="Garamond" panose="02020404030301010803" pitchFamily="18" charset="0"/>
              </a:rPr>
            </a:br>
            <a:r>
              <a:rPr lang="en-US" sz="1800" dirty="0" smtClean="0">
                <a:latin typeface="Garamond" panose="02020404030301010803" pitchFamily="18" charset="0"/>
              </a:rPr>
              <a:t>General Counsel</a:t>
            </a:r>
            <a:endParaRPr lang="en-US" sz="2400" dirty="0">
              <a:latin typeface="Garamond" panose="02020404030301010803" pitchFamily="18" charset="0"/>
            </a:endParaRPr>
          </a:p>
        </p:txBody>
      </p:sp>
    </p:spTree>
    <p:extLst>
      <p:ext uri="{BB962C8B-B14F-4D97-AF65-F5344CB8AC3E}">
        <p14:creationId xmlns:p14="http://schemas.microsoft.com/office/powerpoint/2010/main" val="17599904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latin typeface="Garamond" panose="02020404030301010803" pitchFamily="18" charset="0"/>
              </a:rPr>
              <a:t>Understanding Rape Shield Provisions of Title IX Rules</a:t>
            </a:r>
            <a:endParaRPr lang="en-US" u="sng" dirty="0">
              <a:latin typeface="Garamond" panose="02020404030301010803" pitchFamily="18" charset="0"/>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Garamond" panose="02020404030301010803" pitchFamily="18" charset="0"/>
              </a:rPr>
              <a:t>The advisor must insure that questions asked about prior sexual behavior are considered relevant.</a:t>
            </a:r>
          </a:p>
          <a:p>
            <a:r>
              <a:rPr lang="en-US" dirty="0" smtClean="0">
                <a:latin typeface="Garamond" panose="02020404030301010803" pitchFamily="18" charset="0"/>
              </a:rPr>
              <a:t>The decision-maker will deem irrelevant questions and evidence about a complainant’s prior sexual behavior unless offered to prove that someone other than the respondent committed the alleged misconduct or the question/evidence is offered to prove consent so that must be kept in mind if questions on this subject are asked.</a:t>
            </a:r>
          </a:p>
        </p:txBody>
      </p:sp>
    </p:spTree>
    <p:extLst>
      <p:ext uri="{BB962C8B-B14F-4D97-AF65-F5344CB8AC3E}">
        <p14:creationId xmlns:p14="http://schemas.microsoft.com/office/powerpoint/2010/main" val="20491900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latin typeface="Garamond" panose="02020404030301010803" pitchFamily="18" charset="0"/>
              </a:rPr>
              <a:t>What is Cross-Examination?</a:t>
            </a:r>
            <a:endParaRPr lang="en-US" u="sng" dirty="0">
              <a:latin typeface="Garamond" panose="02020404030301010803" pitchFamily="18" charset="0"/>
            </a:endParaRPr>
          </a:p>
        </p:txBody>
      </p:sp>
      <p:sp>
        <p:nvSpPr>
          <p:cNvPr id="3" name="Content Placeholder 2"/>
          <p:cNvSpPr>
            <a:spLocks noGrp="1"/>
          </p:cNvSpPr>
          <p:nvPr>
            <p:ph idx="1"/>
          </p:nvPr>
        </p:nvSpPr>
        <p:spPr/>
        <p:txBody>
          <a:bodyPr>
            <a:normAutofit fontScale="70000" lnSpcReduction="20000"/>
          </a:bodyPr>
          <a:lstStyle/>
          <a:p>
            <a:r>
              <a:rPr lang="en-US" dirty="0" smtClean="0">
                <a:latin typeface="Garamond" panose="02020404030301010803" pitchFamily="18" charset="0"/>
              </a:rPr>
              <a:t>“Cross-examination is the greatest legal engine ever invented for the discovery of truth.”  John H. </a:t>
            </a:r>
            <a:r>
              <a:rPr lang="en-US" dirty="0" err="1" smtClean="0">
                <a:latin typeface="Garamond" panose="02020404030301010803" pitchFamily="18" charset="0"/>
              </a:rPr>
              <a:t>Wigmore</a:t>
            </a:r>
            <a:r>
              <a:rPr lang="en-US" dirty="0" smtClean="0">
                <a:latin typeface="Garamond" panose="02020404030301010803" pitchFamily="18" charset="0"/>
              </a:rPr>
              <a:t> as quoted in </a:t>
            </a:r>
            <a:r>
              <a:rPr lang="en-US" u="sng" dirty="0" smtClean="0">
                <a:latin typeface="Garamond" panose="02020404030301010803" pitchFamily="18" charset="0"/>
              </a:rPr>
              <a:t>Lilly v. Virginia</a:t>
            </a:r>
            <a:r>
              <a:rPr lang="en-US" dirty="0" smtClean="0">
                <a:latin typeface="Garamond" panose="02020404030301010803" pitchFamily="18" charset="0"/>
              </a:rPr>
              <a:t>, 527 U.S. 116 (1999).</a:t>
            </a:r>
          </a:p>
          <a:p>
            <a:r>
              <a:rPr lang="en-US" dirty="0" smtClean="0">
                <a:latin typeface="Garamond" panose="02020404030301010803" pitchFamily="18" charset="0"/>
              </a:rPr>
              <a:t>Cross-examination has been defined in Merriam-Webster as, “the examination of a witness who has already testified in order to check or discredit the witness’s testimony, knowledge, or credibility.”  </a:t>
            </a:r>
          </a:p>
          <a:p>
            <a:r>
              <a:rPr lang="en-US" dirty="0" smtClean="0">
                <a:latin typeface="Garamond" panose="02020404030301010803" pitchFamily="18" charset="0"/>
              </a:rPr>
              <a:t>For our purposes, the direct testimony will be given before the live hearing to the investigator.  You will review it in the report issued by the investigator.  So at the live hearing, you will, on behalf of the party you are representing, be challenging witness testimony by posing questions of the witness.</a:t>
            </a:r>
            <a:endParaRPr lang="en-US" dirty="0">
              <a:latin typeface="Garamond" panose="02020404030301010803" pitchFamily="18" charset="0"/>
            </a:endParaRPr>
          </a:p>
        </p:txBody>
      </p:sp>
    </p:spTree>
    <p:extLst>
      <p:ext uri="{BB962C8B-B14F-4D97-AF65-F5344CB8AC3E}">
        <p14:creationId xmlns:p14="http://schemas.microsoft.com/office/powerpoint/2010/main" val="22695902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Garamond" panose="02020404030301010803" pitchFamily="18" charset="0"/>
              </a:rPr>
              <a:t>Elements of Cross-Examination</a:t>
            </a:r>
            <a:endParaRPr lang="en-US" u="sng" dirty="0">
              <a:latin typeface="Garamond" panose="02020404030301010803" pitchFamily="18" charset="0"/>
            </a:endParaRPr>
          </a:p>
        </p:txBody>
      </p:sp>
      <p:sp>
        <p:nvSpPr>
          <p:cNvPr id="3" name="Content Placeholder 2"/>
          <p:cNvSpPr>
            <a:spLocks noGrp="1"/>
          </p:cNvSpPr>
          <p:nvPr>
            <p:ph idx="1"/>
          </p:nvPr>
        </p:nvSpPr>
        <p:spPr/>
        <p:txBody>
          <a:bodyPr>
            <a:noAutofit/>
          </a:bodyPr>
          <a:lstStyle/>
          <a:p>
            <a:r>
              <a:rPr lang="en-US" sz="1600" dirty="0" smtClean="0">
                <a:latin typeface="Garamond" panose="02020404030301010803" pitchFamily="18" charset="0"/>
              </a:rPr>
              <a:t>You should prepare an outline for witnesses spelling out the facts you want to cover.</a:t>
            </a:r>
          </a:p>
          <a:p>
            <a:r>
              <a:rPr lang="en-US" sz="1600" dirty="0" smtClean="0">
                <a:latin typeface="Garamond" panose="02020404030301010803" pitchFamily="18" charset="0"/>
              </a:rPr>
              <a:t>It is important for you to ask succinct questions that usually have “yes” or “no” answers. (i.e. don’t ask “What are you wearing?” but do ask “You are wearing a red shirt today, aren’t you?”)</a:t>
            </a:r>
          </a:p>
          <a:p>
            <a:r>
              <a:rPr lang="en-US" sz="1600" dirty="0" smtClean="0">
                <a:latin typeface="Garamond" panose="02020404030301010803" pitchFamily="18" charset="0"/>
              </a:rPr>
              <a:t>Your objective should be to conduct an examination that may be easily followed by the decision-maker.</a:t>
            </a:r>
          </a:p>
          <a:p>
            <a:r>
              <a:rPr lang="en-US" sz="1600" dirty="0" smtClean="0">
                <a:latin typeface="Garamond" panose="02020404030301010803" pitchFamily="18" charset="0"/>
              </a:rPr>
              <a:t>Each question should just establish a single fact – do not ask compound questions.</a:t>
            </a:r>
          </a:p>
          <a:p>
            <a:r>
              <a:rPr lang="en-US" sz="1600" dirty="0" smtClean="0">
                <a:latin typeface="Garamond" panose="02020404030301010803" pitchFamily="18" charset="0"/>
              </a:rPr>
              <a:t>As you pose questions you should avoid characterizations and conclusions.</a:t>
            </a:r>
          </a:p>
          <a:p>
            <a:r>
              <a:rPr lang="en-US" sz="1600" dirty="0" smtClean="0">
                <a:latin typeface="Garamond" panose="02020404030301010803" pitchFamily="18" charset="0"/>
              </a:rPr>
              <a:t>If the witness does not give a definitive yes or no answer to your question, you should continue to focus on the fact you are attempting to establish until you get the answer you are seeking.  </a:t>
            </a:r>
          </a:p>
          <a:p>
            <a:r>
              <a:rPr lang="en-US" sz="1600" dirty="0" smtClean="0">
                <a:latin typeface="Garamond" panose="02020404030301010803" pitchFamily="18" charset="0"/>
              </a:rPr>
              <a:t>Impeachment of witnesses may be a necessary element to cross examination.  This is when you find contradictions in the witness testimony that could raise a question as to the credibility of the witness.</a:t>
            </a:r>
          </a:p>
        </p:txBody>
      </p:sp>
    </p:spTree>
    <p:extLst>
      <p:ext uri="{BB962C8B-B14F-4D97-AF65-F5344CB8AC3E}">
        <p14:creationId xmlns:p14="http://schemas.microsoft.com/office/powerpoint/2010/main" val="22698655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Garamond" panose="02020404030301010803" pitchFamily="18" charset="0"/>
              </a:rPr>
              <a:t>Pointers for Cross-Examination</a:t>
            </a:r>
            <a:endParaRPr lang="en-US" u="sng" dirty="0">
              <a:latin typeface="Garamond" panose="02020404030301010803" pitchFamily="18" charset="0"/>
            </a:endParaRPr>
          </a:p>
        </p:txBody>
      </p:sp>
      <p:sp>
        <p:nvSpPr>
          <p:cNvPr id="3" name="Content Placeholder 2"/>
          <p:cNvSpPr>
            <a:spLocks noGrp="1"/>
          </p:cNvSpPr>
          <p:nvPr>
            <p:ph idx="1"/>
          </p:nvPr>
        </p:nvSpPr>
        <p:spPr/>
        <p:txBody>
          <a:bodyPr>
            <a:normAutofit fontScale="62500" lnSpcReduction="20000"/>
          </a:bodyPr>
          <a:lstStyle/>
          <a:p>
            <a:r>
              <a:rPr lang="en-US" dirty="0" smtClean="0">
                <a:latin typeface="Garamond" panose="02020404030301010803" pitchFamily="18" charset="0"/>
              </a:rPr>
              <a:t>Be patient.  It is natural to want to get the examination over with as quickly as possible.  However you need to focus on the outline you have created and insure you carefully cover each and every fact you have deemed relevant for the decision-maker to hear.</a:t>
            </a:r>
          </a:p>
          <a:p>
            <a:r>
              <a:rPr lang="en-US" dirty="0" smtClean="0">
                <a:latin typeface="Garamond" panose="02020404030301010803" pitchFamily="18" charset="0"/>
              </a:rPr>
              <a:t>Be respectful but determined.  You should treat each witness with respect, but at the same time make sure you are persistent in establishing the facts that are important to the case for the party you are representing.</a:t>
            </a:r>
          </a:p>
          <a:p>
            <a:r>
              <a:rPr lang="en-US" dirty="0" smtClean="0">
                <a:latin typeface="Garamond" panose="02020404030301010803" pitchFamily="18" charset="0"/>
              </a:rPr>
              <a:t>Remember your audience.  The questions you are asking are not for the benefit of the party sitting with you, or for the other party or advisor, or even the witness.  You are asking these questions to establish facts that the decision-maker needs to help make it easy to decide the matter.</a:t>
            </a:r>
            <a:endParaRPr lang="en-US" dirty="0">
              <a:latin typeface="Garamond" panose="02020404030301010803" pitchFamily="18" charset="0"/>
            </a:endParaRPr>
          </a:p>
        </p:txBody>
      </p:sp>
    </p:spTree>
    <p:extLst>
      <p:ext uri="{BB962C8B-B14F-4D97-AF65-F5344CB8AC3E}">
        <p14:creationId xmlns:p14="http://schemas.microsoft.com/office/powerpoint/2010/main" val="3447713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Garamond" panose="02020404030301010803" pitchFamily="18" charset="0"/>
              </a:rPr>
              <a:t>The Determination and Appeal</a:t>
            </a:r>
            <a:endParaRPr lang="en-US" u="sng" dirty="0">
              <a:latin typeface="Garamond" panose="02020404030301010803" pitchFamily="18" charset="0"/>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Garamond" panose="02020404030301010803" pitchFamily="18" charset="0"/>
              </a:rPr>
              <a:t>Once the live hearing is concluded, the decision-maker will deliberate and issue a written determination.  This determination will include findings of fact, rationale for the decision, and instructions on how to appeal.</a:t>
            </a:r>
          </a:p>
          <a:p>
            <a:r>
              <a:rPr lang="en-US" dirty="0" smtClean="0">
                <a:latin typeface="Garamond" panose="02020404030301010803" pitchFamily="18" charset="0"/>
              </a:rPr>
              <a:t>In your role as advisor, you will likely be called upon to help the party review the determination to understand it and may be asked about the appeals process.</a:t>
            </a:r>
          </a:p>
          <a:p>
            <a:r>
              <a:rPr lang="en-US" dirty="0" smtClean="0">
                <a:latin typeface="Garamond" panose="02020404030301010803" pitchFamily="18" charset="0"/>
              </a:rPr>
              <a:t>You will need to be prepared to understand how to read the determination and to answer questions about it and the potential appeal.</a:t>
            </a:r>
            <a:endParaRPr lang="en-US" dirty="0">
              <a:latin typeface="Garamond" panose="02020404030301010803" pitchFamily="18" charset="0"/>
            </a:endParaRPr>
          </a:p>
        </p:txBody>
      </p:sp>
    </p:spTree>
    <p:extLst>
      <p:ext uri="{BB962C8B-B14F-4D97-AF65-F5344CB8AC3E}">
        <p14:creationId xmlns:p14="http://schemas.microsoft.com/office/powerpoint/2010/main" val="3399741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Garamond" panose="02020404030301010803" pitchFamily="18" charset="0"/>
              </a:rPr>
              <a:t>What is Next?</a:t>
            </a:r>
            <a:endParaRPr lang="en-US" u="sng" dirty="0">
              <a:latin typeface="Garamond" panose="02020404030301010803" pitchFamily="18" charset="0"/>
            </a:endParaRPr>
          </a:p>
        </p:txBody>
      </p:sp>
      <p:sp>
        <p:nvSpPr>
          <p:cNvPr id="3" name="Content Placeholder 2"/>
          <p:cNvSpPr>
            <a:spLocks noGrp="1"/>
          </p:cNvSpPr>
          <p:nvPr>
            <p:ph idx="1"/>
          </p:nvPr>
        </p:nvSpPr>
        <p:spPr/>
        <p:txBody>
          <a:bodyPr>
            <a:normAutofit/>
          </a:bodyPr>
          <a:lstStyle/>
          <a:p>
            <a:r>
              <a:rPr lang="en-US" dirty="0" smtClean="0">
                <a:latin typeface="Garamond" panose="02020404030301010803" pitchFamily="18" charset="0"/>
              </a:rPr>
              <a:t>TCSG will adopt policies and procedures implementing the new Title IX process effective August 14, 2020.</a:t>
            </a:r>
          </a:p>
          <a:p>
            <a:r>
              <a:rPr lang="en-US" dirty="0" smtClean="0">
                <a:latin typeface="Garamond" panose="02020404030301010803" pitchFamily="18" charset="0"/>
              </a:rPr>
              <a:t>Additional training to develop cross-examination skills and to discuss the role of the advisor in greater depth.</a:t>
            </a:r>
          </a:p>
        </p:txBody>
      </p:sp>
    </p:spTree>
    <p:extLst>
      <p:ext uri="{BB962C8B-B14F-4D97-AF65-F5344CB8AC3E}">
        <p14:creationId xmlns:p14="http://schemas.microsoft.com/office/powerpoint/2010/main" val="14968222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Garamond" panose="02020404030301010803" pitchFamily="18" charset="0"/>
              </a:rPr>
              <a:t>Questions?</a:t>
            </a:r>
            <a:endParaRPr lang="en-US" dirty="0">
              <a:latin typeface="Garamond" panose="02020404030301010803" pitchFamily="18" charset="0"/>
            </a:endParaRPr>
          </a:p>
        </p:txBody>
      </p:sp>
      <p:pic>
        <p:nvPicPr>
          <p:cNvPr id="4101" name="Picture 5" descr="C:\Users\kellis\AppData\Local\Microsoft\Windows\Temporary Internet Files\Content.IE5\PWIWWM46\3question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4875" y="1353312"/>
            <a:ext cx="3708806" cy="2655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68400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u="sng" dirty="0" smtClean="0">
                <a:latin typeface="Garamond" panose="02020404030301010803" pitchFamily="18" charset="0"/>
              </a:rPr>
              <a:t>Title IX Changes</a:t>
            </a:r>
            <a:endParaRPr lang="en-US" u="sng" dirty="0">
              <a:latin typeface="Garamond" panose="02020404030301010803" pitchFamily="18"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Garamond" panose="02020404030301010803" pitchFamily="18" charset="0"/>
              </a:rPr>
              <a:t>On May 6, 2020, the U.S. Department of Education released Title IX rules on sexual harassment.</a:t>
            </a:r>
          </a:p>
          <a:p>
            <a:r>
              <a:rPr lang="en-US" dirty="0" smtClean="0">
                <a:latin typeface="Garamond" panose="02020404030301010803" pitchFamily="18" charset="0"/>
              </a:rPr>
              <a:t>This represents the first full rulemaking on a major Title IX issue since 1975 and the only one dedicated to sexual harassment.</a:t>
            </a:r>
          </a:p>
          <a:p>
            <a:r>
              <a:rPr lang="en-US" dirty="0" smtClean="0">
                <a:latin typeface="Garamond" panose="02020404030301010803" pitchFamily="18" charset="0"/>
              </a:rPr>
              <a:t>This presentation will cover the role of </a:t>
            </a:r>
            <a:r>
              <a:rPr lang="en-US" smtClean="0">
                <a:latin typeface="Garamond" panose="02020404030301010803" pitchFamily="18" charset="0"/>
              </a:rPr>
              <a:t>the advisor </a:t>
            </a:r>
            <a:r>
              <a:rPr lang="en-US" dirty="0" smtClean="0">
                <a:latin typeface="Garamond" panose="02020404030301010803" pitchFamily="18" charset="0"/>
              </a:rPr>
              <a:t>in the Title IX process.</a:t>
            </a:r>
          </a:p>
        </p:txBody>
      </p:sp>
    </p:spTree>
    <p:extLst>
      <p:ext uri="{BB962C8B-B14F-4D97-AF65-F5344CB8AC3E}">
        <p14:creationId xmlns:p14="http://schemas.microsoft.com/office/powerpoint/2010/main" val="319933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latin typeface="Garamond" panose="02020404030301010803" pitchFamily="18" charset="0"/>
              </a:rPr>
              <a:t>Role of the Advisor</a:t>
            </a:r>
            <a:endParaRPr lang="en-US" u="sng" dirty="0">
              <a:latin typeface="Garamond" panose="02020404030301010803" pitchFamily="18" charset="0"/>
            </a:endParaRPr>
          </a:p>
        </p:txBody>
      </p:sp>
      <p:sp>
        <p:nvSpPr>
          <p:cNvPr id="3" name="Content Placeholder 2"/>
          <p:cNvSpPr>
            <a:spLocks noGrp="1"/>
          </p:cNvSpPr>
          <p:nvPr>
            <p:ph idx="1"/>
          </p:nvPr>
        </p:nvSpPr>
        <p:spPr/>
        <p:txBody>
          <a:bodyPr>
            <a:normAutofit fontScale="62500" lnSpcReduction="20000"/>
          </a:bodyPr>
          <a:lstStyle/>
          <a:p>
            <a:r>
              <a:rPr lang="en-US" dirty="0" smtClean="0">
                <a:latin typeface="Garamond" panose="02020404030301010803" pitchFamily="18" charset="0"/>
              </a:rPr>
              <a:t>Under the new rules, postsecondary institutions must hold live disciplinary hearings in sexual misconduct cases and allow cross-examination of witnesses.</a:t>
            </a:r>
          </a:p>
          <a:p>
            <a:r>
              <a:rPr lang="en-US" dirty="0" smtClean="0">
                <a:latin typeface="Garamond" panose="02020404030301010803" pitchFamily="18" charset="0"/>
              </a:rPr>
              <a:t>These hearings are quasi-judicial proceedings with certain due process guarantees similar to a criminal trial.</a:t>
            </a:r>
          </a:p>
          <a:p>
            <a:r>
              <a:rPr lang="en-US" dirty="0" smtClean="0">
                <a:latin typeface="Garamond" panose="02020404030301010803" pitchFamily="18" charset="0"/>
              </a:rPr>
              <a:t>Additionally, this process eliminates the “single investigator” model insofar as “no decision-maker be the same person who serves as the Title IX Coordinator or investigator” (1247).</a:t>
            </a:r>
          </a:p>
          <a:p>
            <a:r>
              <a:rPr lang="en-US" dirty="0" smtClean="0">
                <a:latin typeface="Garamond" panose="02020404030301010803" pitchFamily="18" charset="0"/>
              </a:rPr>
              <a:t>As part of this new process, each party is required to have an advisor to assist them, provide advice, and question witnesses during the live hearing.  An advisor may be an attorney, but that is not a requirement to serve in the advisor role.</a:t>
            </a:r>
            <a:endParaRPr lang="en-US" dirty="0">
              <a:latin typeface="Garamond" panose="02020404030301010803" pitchFamily="18" charset="0"/>
            </a:endParaRPr>
          </a:p>
        </p:txBody>
      </p:sp>
    </p:spTree>
    <p:extLst>
      <p:ext uri="{BB962C8B-B14F-4D97-AF65-F5344CB8AC3E}">
        <p14:creationId xmlns:p14="http://schemas.microsoft.com/office/powerpoint/2010/main" val="4058300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u="sng" dirty="0" smtClean="0">
                <a:latin typeface="Garamond" panose="02020404030301010803" pitchFamily="18" charset="0"/>
              </a:rPr>
              <a:t>Role of the Advisor (Cont’d)</a:t>
            </a:r>
            <a:endParaRPr lang="en-US" u="sng" dirty="0">
              <a:latin typeface="Garamond" panose="02020404030301010803" pitchFamily="18" charset="0"/>
            </a:endParaRPr>
          </a:p>
        </p:txBody>
      </p:sp>
      <p:sp>
        <p:nvSpPr>
          <p:cNvPr id="3" name="Content Placeholder 2"/>
          <p:cNvSpPr>
            <a:spLocks noGrp="1"/>
          </p:cNvSpPr>
          <p:nvPr>
            <p:ph idx="1"/>
          </p:nvPr>
        </p:nvSpPr>
        <p:spPr/>
        <p:txBody>
          <a:bodyPr>
            <a:normAutofit fontScale="55000" lnSpcReduction="20000"/>
          </a:bodyPr>
          <a:lstStyle/>
          <a:p>
            <a:r>
              <a:rPr lang="en-US" dirty="0" smtClean="0">
                <a:latin typeface="Garamond" panose="02020404030301010803" pitchFamily="18" charset="0"/>
              </a:rPr>
              <a:t>The </a:t>
            </a:r>
            <a:r>
              <a:rPr lang="en-US" dirty="0">
                <a:latin typeface="Garamond" panose="02020404030301010803" pitchFamily="18" charset="0"/>
              </a:rPr>
              <a:t>a</a:t>
            </a:r>
            <a:r>
              <a:rPr lang="en-US" dirty="0" smtClean="0">
                <a:latin typeface="Garamond" panose="02020404030301010803" pitchFamily="18" charset="0"/>
              </a:rPr>
              <a:t>dvisor may be selected by the party without any intervention from the college.  However, if the party is not able to select an advisor, the college is under an obligation to provide an advisor.</a:t>
            </a:r>
          </a:p>
          <a:p>
            <a:r>
              <a:rPr lang="en-US" dirty="0" smtClean="0">
                <a:latin typeface="Garamond" panose="02020404030301010803" pitchFamily="18" charset="0"/>
              </a:rPr>
              <a:t>The advisor may be involved from the initial filing of the complaint, but only has a specifically defined role at the live hearing.</a:t>
            </a:r>
          </a:p>
          <a:p>
            <a:r>
              <a:rPr lang="en-US" dirty="0" smtClean="0">
                <a:latin typeface="Garamond" panose="02020404030301010803" pitchFamily="18" charset="0"/>
              </a:rPr>
              <a:t>The advisor will need to meet with the party and become familiar with their concerns regarding the matter.</a:t>
            </a:r>
          </a:p>
          <a:p>
            <a:r>
              <a:rPr lang="en-US" dirty="0" smtClean="0">
                <a:latin typeface="Garamond" panose="02020404030301010803" pitchFamily="18" charset="0"/>
              </a:rPr>
              <a:t>The advisor will need to carefully review the investigator’s report and any supporting evidence to prepare for the live hearing.</a:t>
            </a:r>
          </a:p>
          <a:p>
            <a:r>
              <a:rPr lang="en-US" dirty="0" smtClean="0">
                <a:latin typeface="Garamond" panose="02020404030301010803" pitchFamily="18" charset="0"/>
              </a:rPr>
              <a:t>During the live hearing, the advisor must be prepared to cross-examine witnesses who provided testimony to the investigator.  Therefore it will be important for advisors to understand how to examine witnesses as well as the standard used to meet the burden of proof and the application of relevant evidence.</a:t>
            </a:r>
            <a:endParaRPr lang="en-US" dirty="0">
              <a:latin typeface="Garamond" panose="02020404030301010803" pitchFamily="18" charset="0"/>
            </a:endParaRPr>
          </a:p>
        </p:txBody>
      </p:sp>
    </p:spTree>
    <p:extLst>
      <p:ext uri="{BB962C8B-B14F-4D97-AF65-F5344CB8AC3E}">
        <p14:creationId xmlns:p14="http://schemas.microsoft.com/office/powerpoint/2010/main" val="39699069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u="sng" dirty="0" smtClean="0">
                <a:latin typeface="Garamond" panose="02020404030301010803" pitchFamily="18" charset="0"/>
              </a:rPr>
              <a:t>Other Due Process Requirements</a:t>
            </a:r>
            <a:endParaRPr lang="en-US" sz="2800" u="sng" dirty="0">
              <a:latin typeface="Garamond" panose="02020404030301010803" pitchFamily="18" charset="0"/>
            </a:endParaRPr>
          </a:p>
        </p:txBody>
      </p:sp>
      <p:sp>
        <p:nvSpPr>
          <p:cNvPr id="3" name="Content Placeholder 2"/>
          <p:cNvSpPr>
            <a:spLocks noGrp="1"/>
          </p:cNvSpPr>
          <p:nvPr>
            <p:ph idx="1"/>
          </p:nvPr>
        </p:nvSpPr>
        <p:spPr/>
        <p:txBody>
          <a:bodyPr>
            <a:normAutofit fontScale="70000" lnSpcReduction="20000"/>
          </a:bodyPr>
          <a:lstStyle/>
          <a:p>
            <a:r>
              <a:rPr lang="en-US" dirty="0" smtClean="0">
                <a:latin typeface="Garamond" panose="02020404030301010803" pitchFamily="18" charset="0"/>
              </a:rPr>
              <a:t>All sexual harassment rules and training must be “gender neutral” and free of any “sex bias” or “sex stereotyping.”  Investigators and decision-makers are prohibited from “drawing conclusions about credibility based on a party’s status” (809).</a:t>
            </a:r>
          </a:p>
          <a:p>
            <a:r>
              <a:rPr lang="en-US" dirty="0" smtClean="0">
                <a:latin typeface="Garamond" panose="02020404030301010803" pitchFamily="18" charset="0"/>
              </a:rPr>
              <a:t>When an investigation begins, the parties must be given a written explanation of the allegations with “sufficient details known at the time and with sufficient time to prepare a response before any initial interview.”  </a:t>
            </a:r>
          </a:p>
          <a:p>
            <a:r>
              <a:rPr lang="en-US" dirty="0" smtClean="0">
                <a:latin typeface="Garamond" panose="02020404030301010803" pitchFamily="18" charset="0"/>
              </a:rPr>
              <a:t>At least ten (10) days before the hearing, both parties must receive a written report that fairly summarizes the relevant evidence.    </a:t>
            </a:r>
          </a:p>
          <a:p>
            <a:pPr lvl="1"/>
            <a:endParaRPr lang="en-US" dirty="0" smtClean="0"/>
          </a:p>
        </p:txBody>
      </p:sp>
    </p:spTree>
    <p:extLst>
      <p:ext uri="{BB962C8B-B14F-4D97-AF65-F5344CB8AC3E}">
        <p14:creationId xmlns:p14="http://schemas.microsoft.com/office/powerpoint/2010/main" val="23201709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u="sng" dirty="0" smtClean="0">
                <a:latin typeface="Garamond" panose="02020404030301010803" pitchFamily="18" charset="0"/>
              </a:rPr>
              <a:t>Understanding What Is Sexual Harassment Under Title IX</a:t>
            </a:r>
            <a:endParaRPr lang="en-US" u="sng" dirty="0">
              <a:latin typeface="Garamond" panose="02020404030301010803" pitchFamily="18" charset="0"/>
            </a:endParaRPr>
          </a:p>
        </p:txBody>
      </p:sp>
      <p:sp>
        <p:nvSpPr>
          <p:cNvPr id="3" name="Content Placeholder 2"/>
          <p:cNvSpPr>
            <a:spLocks noGrp="1"/>
          </p:cNvSpPr>
          <p:nvPr>
            <p:ph idx="1"/>
          </p:nvPr>
        </p:nvSpPr>
        <p:spPr/>
        <p:txBody>
          <a:bodyPr>
            <a:normAutofit fontScale="62500" lnSpcReduction="20000"/>
          </a:bodyPr>
          <a:lstStyle/>
          <a:p>
            <a:r>
              <a:rPr lang="en-US" dirty="0">
                <a:latin typeface="Garamond" panose="02020404030301010803" pitchFamily="18" charset="0"/>
              </a:rPr>
              <a:t>First, any form of </a:t>
            </a:r>
            <a:r>
              <a:rPr lang="en-US" i="1" dirty="0">
                <a:latin typeface="Garamond" panose="02020404030301010803" pitchFamily="18" charset="0"/>
              </a:rPr>
              <a:t>quid pro quo</a:t>
            </a:r>
            <a:r>
              <a:rPr lang="en-US" dirty="0">
                <a:latin typeface="Garamond" panose="02020404030301010803" pitchFamily="18" charset="0"/>
              </a:rPr>
              <a:t> harassment—that is, conditioning any educational opportunity or benefit on the granting of sexual favors—constitutes a </a:t>
            </a:r>
            <a:r>
              <a:rPr lang="en-US" i="1" dirty="0">
                <a:latin typeface="Garamond" panose="02020404030301010803" pitchFamily="18" charset="0"/>
              </a:rPr>
              <a:t>per se</a:t>
            </a:r>
            <a:r>
              <a:rPr lang="en-US" dirty="0">
                <a:latin typeface="Garamond" panose="02020404030301010803" pitchFamily="18" charset="0"/>
              </a:rPr>
              <a:t> violation of Title IX, regardless of its severity or pervasiveness. </a:t>
            </a:r>
            <a:r>
              <a:rPr lang="en-US" i="1" dirty="0">
                <a:latin typeface="Garamond" panose="02020404030301010803" pitchFamily="18" charset="0"/>
              </a:rPr>
              <a:t>Quid pro quo</a:t>
            </a:r>
            <a:r>
              <a:rPr lang="en-US" dirty="0">
                <a:latin typeface="Garamond" panose="02020404030301010803" pitchFamily="18" charset="0"/>
              </a:rPr>
              <a:t> harassment constitutes </a:t>
            </a:r>
            <a:r>
              <a:rPr lang="en-US" i="1" dirty="0">
                <a:latin typeface="Garamond" panose="02020404030301010803" pitchFamily="18" charset="0"/>
              </a:rPr>
              <a:t>conduct</a:t>
            </a:r>
            <a:r>
              <a:rPr lang="en-US" dirty="0">
                <a:latin typeface="Garamond" panose="02020404030301010803" pitchFamily="18" charset="0"/>
              </a:rPr>
              <a:t> without any constitutional protection</a:t>
            </a:r>
            <a:r>
              <a:rPr lang="en-US" dirty="0" smtClean="0">
                <a:latin typeface="Garamond" panose="02020404030301010803" pitchFamily="18" charset="0"/>
              </a:rPr>
              <a:t>.</a:t>
            </a:r>
          </a:p>
          <a:p>
            <a:r>
              <a:rPr lang="en-US" dirty="0">
                <a:latin typeface="Garamond" panose="02020404030301010803" pitchFamily="18" charset="0"/>
              </a:rPr>
              <a:t>Second, the final version of the regulations added the proviso that any form of sexual assault, dating violence, domestic violence, or stalking as defined by the </a:t>
            </a:r>
            <a:r>
              <a:rPr lang="en-US" dirty="0" err="1">
                <a:latin typeface="Garamond" panose="02020404030301010803" pitchFamily="18" charset="0"/>
              </a:rPr>
              <a:t>Clery</a:t>
            </a:r>
            <a:r>
              <a:rPr lang="en-US" dirty="0">
                <a:latin typeface="Garamond" panose="02020404030301010803" pitchFamily="18" charset="0"/>
              </a:rPr>
              <a:t> Act constitutes sexual harassment. These forms of misconduct are so serious in themselves that no finding of “pervasiveness” is required</a:t>
            </a:r>
            <a:r>
              <a:rPr lang="en-US" dirty="0" smtClean="0">
                <a:latin typeface="Garamond" panose="02020404030301010803" pitchFamily="18" charset="0"/>
              </a:rPr>
              <a:t>.</a:t>
            </a:r>
          </a:p>
          <a:p>
            <a:r>
              <a:rPr lang="en-US" dirty="0" smtClean="0">
                <a:latin typeface="Garamond" panose="02020404030301010803" pitchFamily="18" charset="0"/>
              </a:rPr>
              <a:t>Third, </a:t>
            </a:r>
            <a:r>
              <a:rPr lang="en-US" dirty="0">
                <a:latin typeface="Garamond" panose="02020404030301010803" pitchFamily="18" charset="0"/>
              </a:rPr>
              <a:t>t</a:t>
            </a:r>
            <a:r>
              <a:rPr lang="en-US" dirty="0" smtClean="0">
                <a:latin typeface="Garamond" panose="02020404030301010803" pitchFamily="18" charset="0"/>
              </a:rPr>
              <a:t>o </a:t>
            </a:r>
            <a:r>
              <a:rPr lang="en-US" dirty="0">
                <a:latin typeface="Garamond" panose="02020404030301010803" pitchFamily="18" charset="0"/>
              </a:rPr>
              <a:t>violate Title IX, all other forms of “unwelcome conduct” must be “so serious, pervasive, and objectively offensive that it effectively denies a person equal access” to an educational program</a:t>
            </a:r>
            <a:r>
              <a:rPr lang="en-US" dirty="0" smtClean="0">
                <a:latin typeface="Garamond" panose="02020404030301010803" pitchFamily="18" charset="0"/>
              </a:rPr>
              <a:t>.</a:t>
            </a:r>
          </a:p>
        </p:txBody>
      </p:sp>
    </p:spTree>
    <p:extLst>
      <p:ext uri="{BB962C8B-B14F-4D97-AF65-F5344CB8AC3E}">
        <p14:creationId xmlns:p14="http://schemas.microsoft.com/office/powerpoint/2010/main" val="7177365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u="sng" dirty="0" smtClean="0">
                <a:latin typeface="Garamond" panose="02020404030301010803" pitchFamily="18" charset="0"/>
              </a:rPr>
              <a:t>Understanding Title IX Jurisdiction of Colleges</a:t>
            </a:r>
            <a:endParaRPr lang="en-US" u="sng" dirty="0">
              <a:latin typeface="Garamond" panose="02020404030301010803" pitchFamily="18" charset="0"/>
            </a:endParaRPr>
          </a:p>
        </p:txBody>
      </p:sp>
      <p:sp>
        <p:nvSpPr>
          <p:cNvPr id="3" name="Content Placeholder 2"/>
          <p:cNvSpPr>
            <a:spLocks noGrp="1"/>
          </p:cNvSpPr>
          <p:nvPr>
            <p:ph idx="1"/>
          </p:nvPr>
        </p:nvSpPr>
        <p:spPr/>
        <p:txBody>
          <a:bodyPr>
            <a:normAutofit fontScale="70000" lnSpcReduction="20000"/>
          </a:bodyPr>
          <a:lstStyle/>
          <a:p>
            <a:r>
              <a:rPr lang="en-US" dirty="0" smtClean="0">
                <a:latin typeface="Garamond" panose="02020404030301010803" pitchFamily="18" charset="0"/>
              </a:rPr>
              <a:t>Now the phrase “education </a:t>
            </a:r>
            <a:r>
              <a:rPr lang="en-US" dirty="0">
                <a:latin typeface="Garamond" panose="02020404030301010803" pitchFamily="18" charset="0"/>
              </a:rPr>
              <a:t>program or activity” includes “locations, events, or circumstances over which the recipient exercised substantial control over both the respondent and the context in which the harassment occurs” as well as “any building owned or controlled by a student organization that is officially recognized by a postsecondary institution</a:t>
            </a:r>
            <a:r>
              <a:rPr lang="en-US" dirty="0" smtClean="0">
                <a:latin typeface="Garamond" panose="02020404030301010803" pitchFamily="18" charset="0"/>
              </a:rPr>
              <a:t>.”  This narrows the application of Title IX considerably from current practice.</a:t>
            </a:r>
          </a:p>
          <a:p>
            <a:r>
              <a:rPr lang="en-US" dirty="0" smtClean="0">
                <a:latin typeface="Garamond" panose="02020404030301010803" pitchFamily="18" charset="0"/>
              </a:rPr>
              <a:t>Finally, the new rules establish that Title IX jurisdiction only exists within the United States so that a college could not offer Title IX procedures for a study abroad program for example.</a:t>
            </a:r>
            <a:endParaRPr lang="en-US" dirty="0">
              <a:latin typeface="Garamond" panose="02020404030301010803" pitchFamily="18" charset="0"/>
            </a:endParaRPr>
          </a:p>
        </p:txBody>
      </p:sp>
    </p:spTree>
    <p:extLst>
      <p:ext uri="{BB962C8B-B14F-4D97-AF65-F5344CB8AC3E}">
        <p14:creationId xmlns:p14="http://schemas.microsoft.com/office/powerpoint/2010/main" val="32980536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u="sng" dirty="0" smtClean="0">
                <a:latin typeface="Garamond" panose="02020404030301010803" pitchFamily="18" charset="0"/>
              </a:rPr>
              <a:t>Burden of Proof</a:t>
            </a:r>
            <a:endParaRPr lang="en-US" u="sng" dirty="0">
              <a:latin typeface="Garamond" panose="02020404030301010803" pitchFamily="18" charset="0"/>
            </a:endParaRPr>
          </a:p>
        </p:txBody>
      </p:sp>
      <p:sp>
        <p:nvSpPr>
          <p:cNvPr id="3" name="Content Placeholder 2"/>
          <p:cNvSpPr>
            <a:spLocks noGrp="1"/>
          </p:cNvSpPr>
          <p:nvPr>
            <p:ph idx="1"/>
          </p:nvPr>
        </p:nvSpPr>
        <p:spPr/>
        <p:txBody>
          <a:bodyPr>
            <a:normAutofit fontScale="62500" lnSpcReduction="20000"/>
          </a:bodyPr>
          <a:lstStyle/>
          <a:p>
            <a:r>
              <a:rPr lang="en-US" dirty="0" smtClean="0">
                <a:latin typeface="Garamond" panose="02020404030301010803" pitchFamily="18" charset="0"/>
              </a:rPr>
              <a:t>The advisor must understand the application of the relevant burden of proof to any complaint in order to determine how best to represent the party’s interests.</a:t>
            </a:r>
          </a:p>
          <a:p>
            <a:r>
              <a:rPr lang="en-US" dirty="0" smtClean="0">
                <a:latin typeface="Garamond" panose="02020404030301010803" pitchFamily="18" charset="0"/>
              </a:rPr>
              <a:t>The burden of proof is the standard a party must satisfy to establish a fact.</a:t>
            </a:r>
          </a:p>
          <a:p>
            <a:r>
              <a:rPr lang="en-US" dirty="0" smtClean="0">
                <a:latin typeface="Garamond" panose="02020404030301010803" pitchFamily="18" charset="0"/>
              </a:rPr>
              <a:t>There are two standards available under the Title IX rules: preponderance of the evidence or clear and convincing evidence.</a:t>
            </a:r>
          </a:p>
          <a:p>
            <a:r>
              <a:rPr lang="en-US" dirty="0" smtClean="0">
                <a:latin typeface="Garamond" panose="02020404030301010803" pitchFamily="18" charset="0"/>
              </a:rPr>
              <a:t>Under the preponderance of the evidence standard, the burden of proof is met when the party with the burden convinces the finder of fact that there is a greater than 50% chance that the claim is true.</a:t>
            </a:r>
          </a:p>
          <a:p>
            <a:r>
              <a:rPr lang="en-US" dirty="0" smtClean="0">
                <a:latin typeface="Garamond" panose="02020404030301010803" pitchFamily="18" charset="0"/>
              </a:rPr>
              <a:t>Under the clear and convincing evidence standard, the fact finder must be convinced that the evidence is highly and substantially more likely to be true than untrue.</a:t>
            </a:r>
          </a:p>
        </p:txBody>
      </p:sp>
    </p:spTree>
    <p:extLst>
      <p:ext uri="{BB962C8B-B14F-4D97-AF65-F5344CB8AC3E}">
        <p14:creationId xmlns:p14="http://schemas.microsoft.com/office/powerpoint/2010/main" val="28175388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latin typeface="Garamond" panose="02020404030301010803" pitchFamily="18" charset="0"/>
              </a:rPr>
              <a:t>Determining What Is Relevant Evidence</a:t>
            </a:r>
            <a:endParaRPr lang="en-US" u="sng" dirty="0">
              <a:latin typeface="Garamond" panose="02020404030301010803" pitchFamily="18" charset="0"/>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Garamond" panose="02020404030301010803" pitchFamily="18" charset="0"/>
              </a:rPr>
              <a:t>Only relevant questions may be asked of a party or witness.</a:t>
            </a:r>
          </a:p>
          <a:p>
            <a:r>
              <a:rPr lang="en-US" dirty="0" smtClean="0">
                <a:latin typeface="Garamond" panose="02020404030301010803" pitchFamily="18" charset="0"/>
              </a:rPr>
              <a:t>The advisor must limit questions asked to those that will elicit relevant evidence, otherwise the question will not be allowed by the decision-maker.</a:t>
            </a:r>
          </a:p>
          <a:p>
            <a:r>
              <a:rPr lang="en-US" dirty="0" smtClean="0">
                <a:latin typeface="Garamond" panose="02020404030301010803" pitchFamily="18" charset="0"/>
              </a:rPr>
              <a:t>Relevant evidence is generally understood to be evidence that has any tendency to make a fact more or less probable than it would be without the evidence and the fact in question is of consequence in determining the action.</a:t>
            </a:r>
          </a:p>
          <a:p>
            <a:endParaRPr lang="en-US" dirty="0"/>
          </a:p>
        </p:txBody>
      </p:sp>
    </p:spTree>
    <p:extLst>
      <p:ext uri="{BB962C8B-B14F-4D97-AF65-F5344CB8AC3E}">
        <p14:creationId xmlns:p14="http://schemas.microsoft.com/office/powerpoint/2010/main" val="2046766880"/>
      </p:ext>
    </p:extLst>
  </p:cSld>
  <p:clrMapOvr>
    <a:masterClrMapping/>
  </p:clrMapOvr>
  <p:timing>
    <p:tnLst>
      <p:par>
        <p:cTn id="1" dur="indefinite" restart="never" nodeType="tmRoot"/>
      </p:par>
    </p:tnLst>
  </p:timing>
</p:sld>
</file>

<file path=ppt/theme/theme1.xml><?xml version="1.0" encoding="utf-8"?>
<a:theme xmlns:a="http://schemas.openxmlformats.org/drawingml/2006/main" name="FERPA new 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2017 TCSG ppt template new logo v1.1 [Read-Only]" id="{E23E7031-9D2E-4903-A1E4-E1B9F6744629}" vid="{80FF7DB8-9E27-484C-AEA7-84881431E0A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FERPA new logo</Template>
  <TotalTime>23872</TotalTime>
  <Words>1484</Words>
  <Application>Microsoft Office PowerPoint</Application>
  <PresentationFormat>On-screen Show (16:9)</PresentationFormat>
  <Paragraphs>67</Paragraphs>
  <Slides>16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Century Gothic</vt:lpstr>
      <vt:lpstr>Garamond</vt:lpstr>
      <vt:lpstr>FERPA new logo</vt:lpstr>
      <vt:lpstr>Title IX Advisor Training: Part I  Josh McKoon General Counsel</vt:lpstr>
      <vt:lpstr>Title IX Changes</vt:lpstr>
      <vt:lpstr>Role of the Advisor</vt:lpstr>
      <vt:lpstr>Role of the Advisor (Cont’d)</vt:lpstr>
      <vt:lpstr>Other Due Process Requirements</vt:lpstr>
      <vt:lpstr>Understanding What Is Sexual Harassment Under Title IX</vt:lpstr>
      <vt:lpstr>Understanding Title IX Jurisdiction of Colleges</vt:lpstr>
      <vt:lpstr>Burden of Proof</vt:lpstr>
      <vt:lpstr>Determining What Is Relevant Evidence</vt:lpstr>
      <vt:lpstr>Understanding Rape Shield Provisions of Title IX Rules</vt:lpstr>
      <vt:lpstr>What is Cross-Examination?</vt:lpstr>
      <vt:lpstr>Elements of Cross-Examination</vt:lpstr>
      <vt:lpstr>Pointers for Cross-Examination</vt:lpstr>
      <vt:lpstr>The Determination and Appeal</vt:lpstr>
      <vt:lpstr>What is Next?</vt:lpstr>
      <vt:lpstr>Questions?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Smith, Romy</dc:creator>
  <cp:lastModifiedBy>Trueblood, Dianne</cp:lastModifiedBy>
  <cp:revision>86</cp:revision>
  <cp:lastPrinted>2019-03-19T17:24:52Z</cp:lastPrinted>
  <dcterms:created xsi:type="dcterms:W3CDTF">2018-05-11T12:32:35Z</dcterms:created>
  <dcterms:modified xsi:type="dcterms:W3CDTF">2020-08-27T17:06:04Z</dcterms:modified>
</cp:coreProperties>
</file>